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4" r:id="rId3"/>
    <p:sldId id="257" r:id="rId4"/>
    <p:sldId id="267" r:id="rId5"/>
    <p:sldId id="258" r:id="rId6"/>
    <p:sldId id="265" r:id="rId7"/>
    <p:sldId id="259" r:id="rId8"/>
    <p:sldId id="266" r:id="rId9"/>
    <p:sldId id="260" r:id="rId10"/>
    <p:sldId id="282" r:id="rId11"/>
    <p:sldId id="284" r:id="rId12"/>
    <p:sldId id="268" r:id="rId13"/>
    <p:sldId id="261" r:id="rId14"/>
    <p:sldId id="277" r:id="rId15"/>
    <p:sldId id="269" r:id="rId16"/>
    <p:sldId id="273" r:id="rId17"/>
    <p:sldId id="270" r:id="rId18"/>
    <p:sldId id="271" r:id="rId19"/>
    <p:sldId id="272" r:id="rId20"/>
    <p:sldId id="281" r:id="rId21"/>
    <p:sldId id="275" r:id="rId22"/>
    <p:sldId id="279" r:id="rId23"/>
    <p:sldId id="274" r:id="rId24"/>
    <p:sldId id="262" r:id="rId25"/>
    <p:sldId id="263" r:id="rId26"/>
    <p:sldId id="283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F2ACE-0671-4A4A-883C-C2B4A1157643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6754A4B-2FBF-4B1B-B28D-88D03162020F}">
      <dgm:prSet/>
      <dgm:spPr/>
      <dgm:t>
        <a:bodyPr/>
        <a:lstStyle/>
        <a:p>
          <a:r>
            <a:rPr lang="cs-CZ" dirty="0"/>
            <a:t>Z vyprávění pamětnice nás dále  zaujal osud souseda – Němce – pana </a:t>
          </a:r>
          <a:r>
            <a:rPr lang="cs-CZ" dirty="0" err="1"/>
            <a:t>Janetzkého</a:t>
          </a:r>
          <a:r>
            <a:rPr lang="cs-CZ" dirty="0"/>
            <a:t> a jeho dcery Evy, kteří byli v rámci divokého odsunu vyhnáni v červenci 1945 do Německa</a:t>
          </a:r>
          <a:endParaRPr lang="en-US" dirty="0"/>
        </a:p>
      </dgm:t>
    </dgm:pt>
    <dgm:pt modelId="{F44B0D01-F09C-4DEB-B3A8-1BD50EA3D41D}" type="parTrans" cxnId="{2C93F593-B107-4385-85B4-029C5ADDC674}">
      <dgm:prSet/>
      <dgm:spPr/>
      <dgm:t>
        <a:bodyPr/>
        <a:lstStyle/>
        <a:p>
          <a:endParaRPr lang="en-US"/>
        </a:p>
      </dgm:t>
    </dgm:pt>
    <dgm:pt modelId="{2DB936C6-A105-442F-BA0F-243513D49565}" type="sibTrans" cxnId="{2C93F593-B107-4385-85B4-029C5ADDC674}">
      <dgm:prSet/>
      <dgm:spPr/>
      <dgm:t>
        <a:bodyPr/>
        <a:lstStyle/>
        <a:p>
          <a:endParaRPr lang="en-US"/>
        </a:p>
      </dgm:t>
    </dgm:pt>
    <dgm:pt modelId="{49F76C4F-41CC-4C14-AC82-1F714EE4270F}">
      <dgm:prSet/>
      <dgm:spPr/>
      <dgm:t>
        <a:bodyPr/>
        <a:lstStyle/>
        <a:p>
          <a:r>
            <a:rPr lang="cs-CZ" dirty="0"/>
            <a:t>Paní Novotná a pan Šerka z Archívu města Ostravy nám vyhledali množství dokumentů, které nám pomohly život pana </a:t>
          </a:r>
          <a:r>
            <a:rPr lang="cs-CZ" dirty="0" err="1"/>
            <a:t>Janetzkého</a:t>
          </a:r>
          <a:r>
            <a:rPr lang="cs-CZ" dirty="0"/>
            <a:t> částečně zmapovat</a:t>
          </a:r>
          <a:endParaRPr lang="en-US" dirty="0"/>
        </a:p>
      </dgm:t>
    </dgm:pt>
    <dgm:pt modelId="{4B6FA4E5-E2EC-4968-85DF-8DC55493B851}" type="parTrans" cxnId="{7D37282D-C384-4D9A-9C4B-5AC2151FA0E2}">
      <dgm:prSet/>
      <dgm:spPr/>
      <dgm:t>
        <a:bodyPr/>
        <a:lstStyle/>
        <a:p>
          <a:endParaRPr lang="en-US"/>
        </a:p>
      </dgm:t>
    </dgm:pt>
    <dgm:pt modelId="{1670D117-B229-482C-B871-20C3E9220F49}" type="sibTrans" cxnId="{7D37282D-C384-4D9A-9C4B-5AC2151FA0E2}">
      <dgm:prSet/>
      <dgm:spPr/>
      <dgm:t>
        <a:bodyPr/>
        <a:lstStyle/>
        <a:p>
          <a:endParaRPr lang="en-US"/>
        </a:p>
      </dgm:t>
    </dgm:pt>
    <dgm:pt modelId="{DE451038-45B4-4CBF-8063-BA9C0CEE4370}" type="pres">
      <dgm:prSet presAssocID="{006F2ACE-0671-4A4A-883C-C2B4A11576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295773-FC03-4427-BAF0-F0A0D6E7FC94}" type="pres">
      <dgm:prSet presAssocID="{26754A4B-2FBF-4B1B-B28D-88D03162020F}" presName="hierRoot1" presStyleCnt="0"/>
      <dgm:spPr/>
    </dgm:pt>
    <dgm:pt modelId="{5759690C-3FE5-4A74-876F-354BF35F7C85}" type="pres">
      <dgm:prSet presAssocID="{26754A4B-2FBF-4B1B-B28D-88D03162020F}" presName="composite" presStyleCnt="0"/>
      <dgm:spPr/>
    </dgm:pt>
    <dgm:pt modelId="{86B19B41-CDCA-447B-BCB4-BAF66FF0C358}" type="pres">
      <dgm:prSet presAssocID="{26754A4B-2FBF-4B1B-B28D-88D03162020F}" presName="background" presStyleLbl="node0" presStyleIdx="0" presStyleCnt="2"/>
      <dgm:spPr/>
    </dgm:pt>
    <dgm:pt modelId="{EA1E0304-8202-4C61-B403-4A7263ECFA24}" type="pres">
      <dgm:prSet presAssocID="{26754A4B-2FBF-4B1B-B28D-88D03162020F}" presName="text" presStyleLbl="fgAcc0" presStyleIdx="0" presStyleCnt="2">
        <dgm:presLayoutVars>
          <dgm:chPref val="3"/>
        </dgm:presLayoutVars>
      </dgm:prSet>
      <dgm:spPr/>
    </dgm:pt>
    <dgm:pt modelId="{E8F59E5A-148D-424E-9E7C-319A2C28F242}" type="pres">
      <dgm:prSet presAssocID="{26754A4B-2FBF-4B1B-B28D-88D03162020F}" presName="hierChild2" presStyleCnt="0"/>
      <dgm:spPr/>
    </dgm:pt>
    <dgm:pt modelId="{6894D539-C2CB-442F-A25E-E9BC40F6667A}" type="pres">
      <dgm:prSet presAssocID="{49F76C4F-41CC-4C14-AC82-1F714EE4270F}" presName="hierRoot1" presStyleCnt="0"/>
      <dgm:spPr/>
    </dgm:pt>
    <dgm:pt modelId="{06AF1F0B-8282-4D30-A160-D7F1FAC306D2}" type="pres">
      <dgm:prSet presAssocID="{49F76C4F-41CC-4C14-AC82-1F714EE4270F}" presName="composite" presStyleCnt="0"/>
      <dgm:spPr/>
    </dgm:pt>
    <dgm:pt modelId="{D6EDD84E-DF30-44F0-8AEA-2C38A56382B8}" type="pres">
      <dgm:prSet presAssocID="{49F76C4F-41CC-4C14-AC82-1F714EE4270F}" presName="background" presStyleLbl="node0" presStyleIdx="1" presStyleCnt="2"/>
      <dgm:spPr/>
    </dgm:pt>
    <dgm:pt modelId="{141CD42A-ECB7-4CAF-AF76-C25B95A8B587}" type="pres">
      <dgm:prSet presAssocID="{49F76C4F-41CC-4C14-AC82-1F714EE4270F}" presName="text" presStyleLbl="fgAcc0" presStyleIdx="1" presStyleCnt="2">
        <dgm:presLayoutVars>
          <dgm:chPref val="3"/>
        </dgm:presLayoutVars>
      </dgm:prSet>
      <dgm:spPr/>
    </dgm:pt>
    <dgm:pt modelId="{7B0C9F1B-DD8F-4113-8DBF-B8C9D4489974}" type="pres">
      <dgm:prSet presAssocID="{49F76C4F-41CC-4C14-AC82-1F714EE4270F}" presName="hierChild2" presStyleCnt="0"/>
      <dgm:spPr/>
    </dgm:pt>
  </dgm:ptLst>
  <dgm:cxnLst>
    <dgm:cxn modelId="{D9CF172A-DDF1-4D48-A8AF-4A7501E325F0}" type="presOf" srcId="{49F76C4F-41CC-4C14-AC82-1F714EE4270F}" destId="{141CD42A-ECB7-4CAF-AF76-C25B95A8B587}" srcOrd="0" destOrd="0" presId="urn:microsoft.com/office/officeart/2005/8/layout/hierarchy1"/>
    <dgm:cxn modelId="{7D37282D-C384-4D9A-9C4B-5AC2151FA0E2}" srcId="{006F2ACE-0671-4A4A-883C-C2B4A1157643}" destId="{49F76C4F-41CC-4C14-AC82-1F714EE4270F}" srcOrd="1" destOrd="0" parTransId="{4B6FA4E5-E2EC-4968-85DF-8DC55493B851}" sibTransId="{1670D117-B229-482C-B871-20C3E9220F49}"/>
    <dgm:cxn modelId="{9A9F4968-BCAC-4FF0-A62E-45F95A1D47D5}" type="presOf" srcId="{26754A4B-2FBF-4B1B-B28D-88D03162020F}" destId="{EA1E0304-8202-4C61-B403-4A7263ECFA24}" srcOrd="0" destOrd="0" presId="urn:microsoft.com/office/officeart/2005/8/layout/hierarchy1"/>
    <dgm:cxn modelId="{2C93F593-B107-4385-85B4-029C5ADDC674}" srcId="{006F2ACE-0671-4A4A-883C-C2B4A1157643}" destId="{26754A4B-2FBF-4B1B-B28D-88D03162020F}" srcOrd="0" destOrd="0" parTransId="{F44B0D01-F09C-4DEB-B3A8-1BD50EA3D41D}" sibTransId="{2DB936C6-A105-442F-BA0F-243513D49565}"/>
    <dgm:cxn modelId="{F070E0A5-6E20-4618-99E9-ED518B061570}" type="presOf" srcId="{006F2ACE-0671-4A4A-883C-C2B4A1157643}" destId="{DE451038-45B4-4CBF-8063-BA9C0CEE4370}" srcOrd="0" destOrd="0" presId="urn:microsoft.com/office/officeart/2005/8/layout/hierarchy1"/>
    <dgm:cxn modelId="{A352BF21-BB47-4228-9555-B0E0166CCC15}" type="presParOf" srcId="{DE451038-45B4-4CBF-8063-BA9C0CEE4370}" destId="{CB295773-FC03-4427-BAF0-F0A0D6E7FC94}" srcOrd="0" destOrd="0" presId="urn:microsoft.com/office/officeart/2005/8/layout/hierarchy1"/>
    <dgm:cxn modelId="{2CBFC47F-0FA3-4453-BFBA-E2878811B83F}" type="presParOf" srcId="{CB295773-FC03-4427-BAF0-F0A0D6E7FC94}" destId="{5759690C-3FE5-4A74-876F-354BF35F7C85}" srcOrd="0" destOrd="0" presId="urn:microsoft.com/office/officeart/2005/8/layout/hierarchy1"/>
    <dgm:cxn modelId="{C655625B-C112-41F4-A3D9-9CB10735C819}" type="presParOf" srcId="{5759690C-3FE5-4A74-876F-354BF35F7C85}" destId="{86B19B41-CDCA-447B-BCB4-BAF66FF0C358}" srcOrd="0" destOrd="0" presId="urn:microsoft.com/office/officeart/2005/8/layout/hierarchy1"/>
    <dgm:cxn modelId="{D023EB3F-61D0-43F8-92BC-E461487C73E5}" type="presParOf" srcId="{5759690C-3FE5-4A74-876F-354BF35F7C85}" destId="{EA1E0304-8202-4C61-B403-4A7263ECFA24}" srcOrd="1" destOrd="0" presId="urn:microsoft.com/office/officeart/2005/8/layout/hierarchy1"/>
    <dgm:cxn modelId="{BD9D2FD3-5F43-435D-9732-AAE549E7D9B8}" type="presParOf" srcId="{CB295773-FC03-4427-BAF0-F0A0D6E7FC94}" destId="{E8F59E5A-148D-424E-9E7C-319A2C28F242}" srcOrd="1" destOrd="0" presId="urn:microsoft.com/office/officeart/2005/8/layout/hierarchy1"/>
    <dgm:cxn modelId="{CD4C8E5E-DDB9-498F-9650-E508DF86DA93}" type="presParOf" srcId="{DE451038-45B4-4CBF-8063-BA9C0CEE4370}" destId="{6894D539-C2CB-442F-A25E-E9BC40F6667A}" srcOrd="1" destOrd="0" presId="urn:microsoft.com/office/officeart/2005/8/layout/hierarchy1"/>
    <dgm:cxn modelId="{13984B12-773E-497D-B5C1-35B8C846B846}" type="presParOf" srcId="{6894D539-C2CB-442F-A25E-E9BC40F6667A}" destId="{06AF1F0B-8282-4D30-A160-D7F1FAC306D2}" srcOrd="0" destOrd="0" presId="urn:microsoft.com/office/officeart/2005/8/layout/hierarchy1"/>
    <dgm:cxn modelId="{23312AD4-5F01-47AC-8EA3-8BC95E019D97}" type="presParOf" srcId="{06AF1F0B-8282-4D30-A160-D7F1FAC306D2}" destId="{D6EDD84E-DF30-44F0-8AEA-2C38A56382B8}" srcOrd="0" destOrd="0" presId="urn:microsoft.com/office/officeart/2005/8/layout/hierarchy1"/>
    <dgm:cxn modelId="{A831360B-B7EA-4F52-BD75-A878367BE342}" type="presParOf" srcId="{06AF1F0B-8282-4D30-A160-D7F1FAC306D2}" destId="{141CD42A-ECB7-4CAF-AF76-C25B95A8B587}" srcOrd="1" destOrd="0" presId="urn:microsoft.com/office/officeart/2005/8/layout/hierarchy1"/>
    <dgm:cxn modelId="{7EE44B7A-6FDA-44BC-A0B5-1A167A0A69C4}" type="presParOf" srcId="{6894D539-C2CB-442F-A25E-E9BC40F6667A}" destId="{7B0C9F1B-DD8F-4113-8DBF-B8C9D44899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75A6B7-753D-46EB-AD16-B921E91B9A3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F33B950-3748-4268-BFA2-9B5EA0E0665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vzpomínky  a  archív Jarmily </a:t>
          </a:r>
          <a:r>
            <a:rPr lang="cs-CZ" dirty="0" err="1"/>
            <a:t>Potomákové</a:t>
          </a:r>
          <a:endParaRPr lang="en-US" dirty="0"/>
        </a:p>
      </dgm:t>
    </dgm:pt>
    <dgm:pt modelId="{27CE063F-BD5C-429E-AAF0-E450C666A1C8}" type="parTrans" cxnId="{E4214D73-619E-424D-844D-976FD050AF7B}">
      <dgm:prSet/>
      <dgm:spPr/>
      <dgm:t>
        <a:bodyPr/>
        <a:lstStyle/>
        <a:p>
          <a:endParaRPr lang="en-US"/>
        </a:p>
      </dgm:t>
    </dgm:pt>
    <dgm:pt modelId="{DB990EF6-9FDA-491D-BD66-52E674076092}" type="sibTrans" cxnId="{E4214D73-619E-424D-844D-976FD050AF7B}">
      <dgm:prSet/>
      <dgm:spPr/>
      <dgm:t>
        <a:bodyPr/>
        <a:lstStyle/>
        <a:p>
          <a:endParaRPr lang="en-US"/>
        </a:p>
      </dgm:t>
    </dgm:pt>
    <dgm:pt modelId="{FB8E883A-18E8-4DA0-9D0D-CC443677B2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Archív města Ostravy</a:t>
          </a:r>
          <a:endParaRPr lang="en-US" dirty="0"/>
        </a:p>
      </dgm:t>
    </dgm:pt>
    <dgm:pt modelId="{5E266CCC-EF94-4B89-9388-E4B7E7B7B593}" type="parTrans" cxnId="{2CCAC485-4F98-4A44-A92C-0D4EAA1406C4}">
      <dgm:prSet/>
      <dgm:spPr/>
      <dgm:t>
        <a:bodyPr/>
        <a:lstStyle/>
        <a:p>
          <a:endParaRPr lang="en-US"/>
        </a:p>
      </dgm:t>
    </dgm:pt>
    <dgm:pt modelId="{10EDF4DC-F6F9-47F8-9FAD-C3E2E8B7600C}" type="sibTrans" cxnId="{2CCAC485-4F98-4A44-A92C-0D4EAA1406C4}">
      <dgm:prSet/>
      <dgm:spPr/>
      <dgm:t>
        <a:bodyPr/>
        <a:lstStyle/>
        <a:p>
          <a:endParaRPr lang="en-US"/>
        </a:p>
      </dgm:t>
    </dgm:pt>
    <dgm:pt modelId="{5FD6382B-58A3-4F37-8D58-27D66366EB5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Fotografie  str.6,7 www.google.com</a:t>
          </a:r>
          <a:endParaRPr lang="en-US"/>
        </a:p>
      </dgm:t>
    </dgm:pt>
    <dgm:pt modelId="{DBE07081-7C69-4E66-AD8B-62AA4BF2C541}" type="parTrans" cxnId="{DCFBB50F-E8A4-486F-8A40-E31AA466B32C}">
      <dgm:prSet/>
      <dgm:spPr/>
      <dgm:t>
        <a:bodyPr/>
        <a:lstStyle/>
        <a:p>
          <a:endParaRPr lang="en-US"/>
        </a:p>
      </dgm:t>
    </dgm:pt>
    <dgm:pt modelId="{DA8AFDDF-994A-4805-BED0-F896D50F192D}" type="sibTrans" cxnId="{DCFBB50F-E8A4-486F-8A40-E31AA466B32C}">
      <dgm:prSet/>
      <dgm:spPr/>
      <dgm:t>
        <a:bodyPr/>
        <a:lstStyle/>
        <a:p>
          <a:endParaRPr lang="en-US"/>
        </a:p>
      </dgm:t>
    </dgm:pt>
    <dgm:pt modelId="{1782D9BE-7E7F-455D-9ED8-EECA569448DD}" type="pres">
      <dgm:prSet presAssocID="{7F75A6B7-753D-46EB-AD16-B921E91B9A3E}" presName="root" presStyleCnt="0">
        <dgm:presLayoutVars>
          <dgm:dir/>
          <dgm:resizeHandles val="exact"/>
        </dgm:presLayoutVars>
      </dgm:prSet>
      <dgm:spPr/>
    </dgm:pt>
    <dgm:pt modelId="{63E0FF6C-6FFD-4AD3-9BEC-371A97B93186}" type="pres">
      <dgm:prSet presAssocID="{0F33B950-3748-4268-BFA2-9B5EA0E06659}" presName="compNode" presStyleCnt="0"/>
      <dgm:spPr/>
    </dgm:pt>
    <dgm:pt modelId="{B34F8843-BC92-4AA4-AAFE-74F9B4C35DA3}" type="pres">
      <dgm:prSet presAssocID="{0F33B950-3748-4268-BFA2-9B5EA0E06659}" presName="bgRect" presStyleLbl="bgShp" presStyleIdx="0" presStyleCnt="3"/>
      <dgm:spPr/>
    </dgm:pt>
    <dgm:pt modelId="{ED6A7A98-B676-4105-9C80-84D81246AEE9}" type="pres">
      <dgm:prSet presAssocID="{0F33B950-3748-4268-BFA2-9B5EA0E0665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k"/>
        </a:ext>
      </dgm:extLst>
    </dgm:pt>
    <dgm:pt modelId="{DA454B09-4718-4C28-ACC2-7C9A99ED5625}" type="pres">
      <dgm:prSet presAssocID="{0F33B950-3748-4268-BFA2-9B5EA0E06659}" presName="spaceRect" presStyleCnt="0"/>
      <dgm:spPr/>
    </dgm:pt>
    <dgm:pt modelId="{C2B34E10-94FA-4A1D-A0D8-565154C614F1}" type="pres">
      <dgm:prSet presAssocID="{0F33B950-3748-4268-BFA2-9B5EA0E06659}" presName="parTx" presStyleLbl="revTx" presStyleIdx="0" presStyleCnt="3">
        <dgm:presLayoutVars>
          <dgm:chMax val="0"/>
          <dgm:chPref val="0"/>
        </dgm:presLayoutVars>
      </dgm:prSet>
      <dgm:spPr/>
    </dgm:pt>
    <dgm:pt modelId="{2C05D276-4B8F-4218-9DDB-A722532DE430}" type="pres">
      <dgm:prSet presAssocID="{DB990EF6-9FDA-491D-BD66-52E674076092}" presName="sibTrans" presStyleCnt="0"/>
      <dgm:spPr/>
    </dgm:pt>
    <dgm:pt modelId="{FFCD771C-C942-4AE7-A94B-274062E604C6}" type="pres">
      <dgm:prSet presAssocID="{FB8E883A-18E8-4DA0-9D0D-CC443677B2E1}" presName="compNode" presStyleCnt="0"/>
      <dgm:spPr/>
    </dgm:pt>
    <dgm:pt modelId="{19D84691-5F5A-4B35-83D7-8E1738E2AEB2}" type="pres">
      <dgm:prSet presAssocID="{FB8E883A-18E8-4DA0-9D0D-CC443677B2E1}" presName="bgRect" presStyleLbl="bgShp" presStyleIdx="1" presStyleCnt="3"/>
      <dgm:spPr/>
    </dgm:pt>
    <dgm:pt modelId="{6F5A7C60-4DD5-446F-8825-475471C4EEBC}" type="pres">
      <dgm:prSet presAssocID="{FB8E883A-18E8-4DA0-9D0D-CC443677B2E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46889AF-86DD-4BB5-AA98-E895AAFA7F90}" type="pres">
      <dgm:prSet presAssocID="{FB8E883A-18E8-4DA0-9D0D-CC443677B2E1}" presName="spaceRect" presStyleCnt="0"/>
      <dgm:spPr/>
    </dgm:pt>
    <dgm:pt modelId="{4B7A3A0C-C2EE-4706-8118-CB60E2E506E2}" type="pres">
      <dgm:prSet presAssocID="{FB8E883A-18E8-4DA0-9D0D-CC443677B2E1}" presName="parTx" presStyleLbl="revTx" presStyleIdx="1" presStyleCnt="3">
        <dgm:presLayoutVars>
          <dgm:chMax val="0"/>
          <dgm:chPref val="0"/>
        </dgm:presLayoutVars>
      </dgm:prSet>
      <dgm:spPr/>
    </dgm:pt>
    <dgm:pt modelId="{BD494FD0-5BC1-4E4F-8B70-4570702E1151}" type="pres">
      <dgm:prSet presAssocID="{10EDF4DC-F6F9-47F8-9FAD-C3E2E8B7600C}" presName="sibTrans" presStyleCnt="0"/>
      <dgm:spPr/>
    </dgm:pt>
    <dgm:pt modelId="{5AA58EFC-7175-4498-AE60-F155458A5325}" type="pres">
      <dgm:prSet presAssocID="{5FD6382B-58A3-4F37-8D58-27D66366EB52}" presName="compNode" presStyleCnt="0"/>
      <dgm:spPr/>
    </dgm:pt>
    <dgm:pt modelId="{887A16AA-5F3F-4C84-9B44-3A3DF6562EB2}" type="pres">
      <dgm:prSet presAssocID="{5FD6382B-58A3-4F37-8D58-27D66366EB52}" presName="bgRect" presStyleLbl="bgShp" presStyleIdx="2" presStyleCnt="3"/>
      <dgm:spPr/>
    </dgm:pt>
    <dgm:pt modelId="{3C47ED0F-105D-419D-AA5A-011D6195574B}" type="pres">
      <dgm:prSet presAssocID="{5FD6382B-58A3-4F37-8D58-27D66366EB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B90A4205-13CF-4C76-9824-BEB60D8CBBCB}" type="pres">
      <dgm:prSet presAssocID="{5FD6382B-58A3-4F37-8D58-27D66366EB52}" presName="spaceRect" presStyleCnt="0"/>
      <dgm:spPr/>
    </dgm:pt>
    <dgm:pt modelId="{EF3B9D60-76DC-4D0F-8FD4-BA93D1E7E529}" type="pres">
      <dgm:prSet presAssocID="{5FD6382B-58A3-4F37-8D58-27D66366EB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CFBB50F-E8A4-486F-8A40-E31AA466B32C}" srcId="{7F75A6B7-753D-46EB-AD16-B921E91B9A3E}" destId="{5FD6382B-58A3-4F37-8D58-27D66366EB52}" srcOrd="2" destOrd="0" parTransId="{DBE07081-7C69-4E66-AD8B-62AA4BF2C541}" sibTransId="{DA8AFDDF-994A-4805-BED0-F896D50F192D}"/>
    <dgm:cxn modelId="{3855BE16-04EB-4B8A-90C2-C920EE76A825}" type="presOf" srcId="{0F33B950-3748-4268-BFA2-9B5EA0E06659}" destId="{C2B34E10-94FA-4A1D-A0D8-565154C614F1}" srcOrd="0" destOrd="0" presId="urn:microsoft.com/office/officeart/2018/2/layout/IconVerticalSolidList"/>
    <dgm:cxn modelId="{E4214D73-619E-424D-844D-976FD050AF7B}" srcId="{7F75A6B7-753D-46EB-AD16-B921E91B9A3E}" destId="{0F33B950-3748-4268-BFA2-9B5EA0E06659}" srcOrd="0" destOrd="0" parTransId="{27CE063F-BD5C-429E-AAF0-E450C666A1C8}" sibTransId="{DB990EF6-9FDA-491D-BD66-52E674076092}"/>
    <dgm:cxn modelId="{287FE757-3C43-4325-B02B-B056DB0E81AE}" type="presOf" srcId="{5FD6382B-58A3-4F37-8D58-27D66366EB52}" destId="{EF3B9D60-76DC-4D0F-8FD4-BA93D1E7E529}" srcOrd="0" destOrd="0" presId="urn:microsoft.com/office/officeart/2018/2/layout/IconVerticalSolidList"/>
    <dgm:cxn modelId="{2CCAC485-4F98-4A44-A92C-0D4EAA1406C4}" srcId="{7F75A6B7-753D-46EB-AD16-B921E91B9A3E}" destId="{FB8E883A-18E8-4DA0-9D0D-CC443677B2E1}" srcOrd="1" destOrd="0" parTransId="{5E266CCC-EF94-4B89-9388-E4B7E7B7B593}" sibTransId="{10EDF4DC-F6F9-47F8-9FAD-C3E2E8B7600C}"/>
    <dgm:cxn modelId="{EB6E51E3-AD23-47B4-AD22-74EB36EF41B6}" type="presOf" srcId="{FB8E883A-18E8-4DA0-9D0D-CC443677B2E1}" destId="{4B7A3A0C-C2EE-4706-8118-CB60E2E506E2}" srcOrd="0" destOrd="0" presId="urn:microsoft.com/office/officeart/2018/2/layout/IconVerticalSolidList"/>
    <dgm:cxn modelId="{FE6B2FEA-C6EE-4D66-BCC5-16DDEEAEE7D7}" type="presOf" srcId="{7F75A6B7-753D-46EB-AD16-B921E91B9A3E}" destId="{1782D9BE-7E7F-455D-9ED8-EECA569448DD}" srcOrd="0" destOrd="0" presId="urn:microsoft.com/office/officeart/2018/2/layout/IconVerticalSolidList"/>
    <dgm:cxn modelId="{287429D4-B5AC-4E72-B83F-50F9197F61DE}" type="presParOf" srcId="{1782D9BE-7E7F-455D-9ED8-EECA569448DD}" destId="{63E0FF6C-6FFD-4AD3-9BEC-371A97B93186}" srcOrd="0" destOrd="0" presId="urn:microsoft.com/office/officeart/2018/2/layout/IconVerticalSolidList"/>
    <dgm:cxn modelId="{BF3FA2AB-4676-475D-8B9F-870D323D8CCD}" type="presParOf" srcId="{63E0FF6C-6FFD-4AD3-9BEC-371A97B93186}" destId="{B34F8843-BC92-4AA4-AAFE-74F9B4C35DA3}" srcOrd="0" destOrd="0" presId="urn:microsoft.com/office/officeart/2018/2/layout/IconVerticalSolidList"/>
    <dgm:cxn modelId="{3D2509BB-4ED2-4D04-BB00-172EA6BF23AC}" type="presParOf" srcId="{63E0FF6C-6FFD-4AD3-9BEC-371A97B93186}" destId="{ED6A7A98-B676-4105-9C80-84D81246AEE9}" srcOrd="1" destOrd="0" presId="urn:microsoft.com/office/officeart/2018/2/layout/IconVerticalSolidList"/>
    <dgm:cxn modelId="{5A74BAAC-D420-439B-9A97-AC3A8E951427}" type="presParOf" srcId="{63E0FF6C-6FFD-4AD3-9BEC-371A97B93186}" destId="{DA454B09-4718-4C28-ACC2-7C9A99ED5625}" srcOrd="2" destOrd="0" presId="urn:microsoft.com/office/officeart/2018/2/layout/IconVerticalSolidList"/>
    <dgm:cxn modelId="{15923E81-1B85-4E99-A1D4-441B647EADA1}" type="presParOf" srcId="{63E0FF6C-6FFD-4AD3-9BEC-371A97B93186}" destId="{C2B34E10-94FA-4A1D-A0D8-565154C614F1}" srcOrd="3" destOrd="0" presId="urn:microsoft.com/office/officeart/2018/2/layout/IconVerticalSolidList"/>
    <dgm:cxn modelId="{00BA2AD3-22C9-4F84-9905-5A01EAAE3392}" type="presParOf" srcId="{1782D9BE-7E7F-455D-9ED8-EECA569448DD}" destId="{2C05D276-4B8F-4218-9DDB-A722532DE430}" srcOrd="1" destOrd="0" presId="urn:microsoft.com/office/officeart/2018/2/layout/IconVerticalSolidList"/>
    <dgm:cxn modelId="{21D3328F-830D-47D3-AFDD-E5D62533222B}" type="presParOf" srcId="{1782D9BE-7E7F-455D-9ED8-EECA569448DD}" destId="{FFCD771C-C942-4AE7-A94B-274062E604C6}" srcOrd="2" destOrd="0" presId="urn:microsoft.com/office/officeart/2018/2/layout/IconVerticalSolidList"/>
    <dgm:cxn modelId="{9323993B-061C-4C18-A942-355E89B89D18}" type="presParOf" srcId="{FFCD771C-C942-4AE7-A94B-274062E604C6}" destId="{19D84691-5F5A-4B35-83D7-8E1738E2AEB2}" srcOrd="0" destOrd="0" presId="urn:microsoft.com/office/officeart/2018/2/layout/IconVerticalSolidList"/>
    <dgm:cxn modelId="{B37BAA24-BEF5-4182-819C-54D244311633}" type="presParOf" srcId="{FFCD771C-C942-4AE7-A94B-274062E604C6}" destId="{6F5A7C60-4DD5-446F-8825-475471C4EEBC}" srcOrd="1" destOrd="0" presId="urn:microsoft.com/office/officeart/2018/2/layout/IconVerticalSolidList"/>
    <dgm:cxn modelId="{2A245BC5-2077-40F6-8539-BBDABFD6D70F}" type="presParOf" srcId="{FFCD771C-C942-4AE7-A94B-274062E604C6}" destId="{046889AF-86DD-4BB5-AA98-E895AAFA7F90}" srcOrd="2" destOrd="0" presId="urn:microsoft.com/office/officeart/2018/2/layout/IconVerticalSolidList"/>
    <dgm:cxn modelId="{4906A3EB-5F44-46CA-8E2B-BE9733CA343E}" type="presParOf" srcId="{FFCD771C-C942-4AE7-A94B-274062E604C6}" destId="{4B7A3A0C-C2EE-4706-8118-CB60E2E506E2}" srcOrd="3" destOrd="0" presId="urn:microsoft.com/office/officeart/2018/2/layout/IconVerticalSolidList"/>
    <dgm:cxn modelId="{1A2ADA42-A250-4844-BE82-24B7FCBAA57E}" type="presParOf" srcId="{1782D9BE-7E7F-455D-9ED8-EECA569448DD}" destId="{BD494FD0-5BC1-4E4F-8B70-4570702E1151}" srcOrd="3" destOrd="0" presId="urn:microsoft.com/office/officeart/2018/2/layout/IconVerticalSolidList"/>
    <dgm:cxn modelId="{34D4AE28-B790-4919-8BDD-A56F7FCDA46E}" type="presParOf" srcId="{1782D9BE-7E7F-455D-9ED8-EECA569448DD}" destId="{5AA58EFC-7175-4498-AE60-F155458A5325}" srcOrd="4" destOrd="0" presId="urn:microsoft.com/office/officeart/2018/2/layout/IconVerticalSolidList"/>
    <dgm:cxn modelId="{7454EA9C-4EB8-4E78-B652-2A0034E63999}" type="presParOf" srcId="{5AA58EFC-7175-4498-AE60-F155458A5325}" destId="{887A16AA-5F3F-4C84-9B44-3A3DF6562EB2}" srcOrd="0" destOrd="0" presId="urn:microsoft.com/office/officeart/2018/2/layout/IconVerticalSolidList"/>
    <dgm:cxn modelId="{1DE82FF9-B200-4A44-B4A3-547A38460CCA}" type="presParOf" srcId="{5AA58EFC-7175-4498-AE60-F155458A5325}" destId="{3C47ED0F-105D-419D-AA5A-011D6195574B}" srcOrd="1" destOrd="0" presId="urn:microsoft.com/office/officeart/2018/2/layout/IconVerticalSolidList"/>
    <dgm:cxn modelId="{611086A9-F446-4F59-A797-AF4D4971D3BB}" type="presParOf" srcId="{5AA58EFC-7175-4498-AE60-F155458A5325}" destId="{B90A4205-13CF-4C76-9824-BEB60D8CBBCB}" srcOrd="2" destOrd="0" presId="urn:microsoft.com/office/officeart/2018/2/layout/IconVerticalSolidList"/>
    <dgm:cxn modelId="{3FDBE0D4-B63F-4BB4-BBE5-F6017DC3FE09}" type="presParOf" srcId="{5AA58EFC-7175-4498-AE60-F155458A5325}" destId="{EF3B9D60-76DC-4D0F-8FD4-BA93D1E7E5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19B41-CDCA-447B-BCB4-BAF66FF0C358}">
      <dsp:nvSpPr>
        <dsp:cNvPr id="0" name=""/>
        <dsp:cNvSpPr/>
      </dsp:nvSpPr>
      <dsp:spPr>
        <a:xfrm>
          <a:off x="1209" y="122113"/>
          <a:ext cx="4244392" cy="26951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E0304-8202-4C61-B403-4A7263ECFA24}">
      <dsp:nvSpPr>
        <dsp:cNvPr id="0" name=""/>
        <dsp:cNvSpPr/>
      </dsp:nvSpPr>
      <dsp:spPr>
        <a:xfrm>
          <a:off x="472808" y="570133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 vyprávění pamětnice nás dále  zaujal osud souseda – Němce – pana </a:t>
          </a:r>
          <a:r>
            <a:rPr lang="cs-CZ" sz="2300" kern="1200" dirty="0" err="1"/>
            <a:t>Janetzkého</a:t>
          </a:r>
          <a:r>
            <a:rPr lang="cs-CZ" sz="2300" kern="1200" dirty="0"/>
            <a:t> a jeho dcery Evy, kteří byli v rámci divokého odsunu vyhnáni v červenci 1945 do Německa</a:t>
          </a:r>
          <a:endParaRPr lang="en-US" sz="2300" kern="1200" dirty="0"/>
        </a:p>
      </dsp:txBody>
      <dsp:txXfrm>
        <a:off x="551747" y="649072"/>
        <a:ext cx="4086514" cy="2537310"/>
      </dsp:txXfrm>
    </dsp:sp>
    <dsp:sp modelId="{D6EDD84E-DF30-44F0-8AEA-2C38A56382B8}">
      <dsp:nvSpPr>
        <dsp:cNvPr id="0" name=""/>
        <dsp:cNvSpPr/>
      </dsp:nvSpPr>
      <dsp:spPr>
        <a:xfrm>
          <a:off x="5188799" y="122113"/>
          <a:ext cx="4244392" cy="26951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CD42A-ECB7-4CAF-AF76-C25B95A8B587}">
      <dsp:nvSpPr>
        <dsp:cNvPr id="0" name=""/>
        <dsp:cNvSpPr/>
      </dsp:nvSpPr>
      <dsp:spPr>
        <a:xfrm>
          <a:off x="5660398" y="570133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Paní Novotná a pan Šerka z Archívu města Ostravy nám vyhledali množství dokumentů, které nám pomohly život pana </a:t>
          </a:r>
          <a:r>
            <a:rPr lang="cs-CZ" sz="2300" kern="1200" dirty="0" err="1"/>
            <a:t>Janetzkého</a:t>
          </a:r>
          <a:r>
            <a:rPr lang="cs-CZ" sz="2300" kern="1200" dirty="0"/>
            <a:t> částečně zmapovat</a:t>
          </a:r>
          <a:endParaRPr lang="en-US" sz="2300" kern="1200" dirty="0"/>
        </a:p>
      </dsp:txBody>
      <dsp:txXfrm>
        <a:off x="5739337" y="649072"/>
        <a:ext cx="4086514" cy="2537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F8843-BC92-4AA4-AAFE-74F9B4C35DA3}">
      <dsp:nvSpPr>
        <dsp:cNvPr id="0" name=""/>
        <dsp:cNvSpPr/>
      </dsp:nvSpPr>
      <dsp:spPr>
        <a:xfrm>
          <a:off x="0" y="413"/>
          <a:ext cx="9906000" cy="967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A7A98-B676-4105-9C80-84D81246AEE9}">
      <dsp:nvSpPr>
        <dsp:cNvPr id="0" name=""/>
        <dsp:cNvSpPr/>
      </dsp:nvSpPr>
      <dsp:spPr>
        <a:xfrm>
          <a:off x="292699" y="218124"/>
          <a:ext cx="532181" cy="532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34E10-94FA-4A1D-A0D8-565154C614F1}">
      <dsp:nvSpPr>
        <dsp:cNvPr id="0" name=""/>
        <dsp:cNvSpPr/>
      </dsp:nvSpPr>
      <dsp:spPr>
        <a:xfrm>
          <a:off x="1117580" y="413"/>
          <a:ext cx="8788419" cy="96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05" tIns="102405" rIns="102405" bIns="1024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vzpomínky  a  archív Jarmily </a:t>
          </a:r>
          <a:r>
            <a:rPr lang="cs-CZ" sz="2500" kern="1200" dirty="0" err="1"/>
            <a:t>Potomákové</a:t>
          </a:r>
          <a:endParaRPr lang="en-US" sz="2500" kern="1200" dirty="0"/>
        </a:p>
      </dsp:txBody>
      <dsp:txXfrm>
        <a:off x="1117580" y="413"/>
        <a:ext cx="8788419" cy="967602"/>
      </dsp:txXfrm>
    </dsp:sp>
    <dsp:sp modelId="{19D84691-5F5A-4B35-83D7-8E1738E2AEB2}">
      <dsp:nvSpPr>
        <dsp:cNvPr id="0" name=""/>
        <dsp:cNvSpPr/>
      </dsp:nvSpPr>
      <dsp:spPr>
        <a:xfrm>
          <a:off x="0" y="1209916"/>
          <a:ext cx="9906000" cy="9676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A7C60-4DD5-446F-8825-475471C4EEBC}">
      <dsp:nvSpPr>
        <dsp:cNvPr id="0" name=""/>
        <dsp:cNvSpPr/>
      </dsp:nvSpPr>
      <dsp:spPr>
        <a:xfrm>
          <a:off x="292699" y="1427627"/>
          <a:ext cx="532181" cy="532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A3A0C-C2EE-4706-8118-CB60E2E506E2}">
      <dsp:nvSpPr>
        <dsp:cNvPr id="0" name=""/>
        <dsp:cNvSpPr/>
      </dsp:nvSpPr>
      <dsp:spPr>
        <a:xfrm>
          <a:off x="1117580" y="1209916"/>
          <a:ext cx="8788419" cy="96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05" tIns="102405" rIns="102405" bIns="1024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Archív města Ostravy</a:t>
          </a:r>
          <a:endParaRPr lang="en-US" sz="2500" kern="1200" dirty="0"/>
        </a:p>
      </dsp:txBody>
      <dsp:txXfrm>
        <a:off x="1117580" y="1209916"/>
        <a:ext cx="8788419" cy="967602"/>
      </dsp:txXfrm>
    </dsp:sp>
    <dsp:sp modelId="{887A16AA-5F3F-4C84-9B44-3A3DF6562EB2}">
      <dsp:nvSpPr>
        <dsp:cNvPr id="0" name=""/>
        <dsp:cNvSpPr/>
      </dsp:nvSpPr>
      <dsp:spPr>
        <a:xfrm>
          <a:off x="0" y="2419419"/>
          <a:ext cx="9906000" cy="9676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7ED0F-105D-419D-AA5A-011D6195574B}">
      <dsp:nvSpPr>
        <dsp:cNvPr id="0" name=""/>
        <dsp:cNvSpPr/>
      </dsp:nvSpPr>
      <dsp:spPr>
        <a:xfrm>
          <a:off x="292699" y="2637130"/>
          <a:ext cx="532181" cy="532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B9D60-76DC-4D0F-8FD4-BA93D1E7E529}">
      <dsp:nvSpPr>
        <dsp:cNvPr id="0" name=""/>
        <dsp:cNvSpPr/>
      </dsp:nvSpPr>
      <dsp:spPr>
        <a:xfrm>
          <a:off x="1117580" y="2419419"/>
          <a:ext cx="8788419" cy="96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05" tIns="102405" rIns="102405" bIns="1024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Fotografie  str.6,7 www.google.com</a:t>
          </a:r>
          <a:endParaRPr lang="en-US" sz="2500" kern="1200"/>
        </a:p>
      </dsp:txBody>
      <dsp:txXfrm>
        <a:off x="1117580" y="2419419"/>
        <a:ext cx="8788419" cy="967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26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01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4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555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81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12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69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576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14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51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663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361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691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18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21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767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29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59922A9-0EC6-44E4-AB4A-562C8D6C19EB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0ED268C-F265-47BD-B344-4AA8170E6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796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D62C3-7D03-424E-A9FA-72904CB40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850" y="169863"/>
            <a:ext cx="9144000" cy="2387600"/>
          </a:xfrm>
        </p:spPr>
        <p:txBody>
          <a:bodyPr/>
          <a:lstStyle/>
          <a:p>
            <a:r>
              <a:rPr lang="cs-CZ"/>
              <a:t>Jarmila Potomáková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5C82A8-FB0E-42B6-9442-F3138CEF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68613"/>
            <a:ext cx="9144000" cy="1655762"/>
          </a:xfrm>
        </p:spPr>
        <p:txBody>
          <a:bodyPr>
            <a:noAutofit/>
          </a:bodyPr>
          <a:lstStyle/>
          <a:p>
            <a:r>
              <a:rPr lang="cs-CZ" sz="3200"/>
              <a:t>Lukáš Basa</a:t>
            </a:r>
          </a:p>
          <a:p>
            <a:r>
              <a:rPr lang="cs-CZ" sz="3200"/>
              <a:t>Daniel Samek</a:t>
            </a:r>
          </a:p>
          <a:p>
            <a:r>
              <a:rPr lang="cs-CZ" sz="3200"/>
              <a:t>René Ničman</a:t>
            </a:r>
          </a:p>
          <a:p>
            <a:r>
              <a:rPr lang="cs-CZ" sz="3200"/>
              <a:t>ZŠ Ostrava-Poruba, Dětská 915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218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02281-6893-4065-B7AD-307E6CAC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cs-CZ" dirty="0"/>
              <a:t>Odvrácená strana osvobození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5BAC29E-F8F1-4209-B6A1-C925543BA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021676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41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F6954-80AA-4AE8-A7FF-88DCBF5D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D3E608-3507-43CF-B07D-11C0861A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66901"/>
            <a:ext cx="9905998" cy="3924300"/>
          </a:xfrm>
        </p:spPr>
        <p:txBody>
          <a:bodyPr>
            <a:normAutofit fontScale="55000" lnSpcReduction="20000"/>
          </a:bodyPr>
          <a:lstStyle/>
          <a:p>
            <a:r>
              <a:rPr lang="cs-CZ" i="1" dirty="0">
                <a:effectLst/>
              </a:rPr>
              <a:t>„</a:t>
            </a:r>
            <a:r>
              <a:rPr lang="cs-CZ" sz="2900" i="1" dirty="0">
                <a:effectLst/>
              </a:rPr>
              <a:t>Převážná část našich sousedů byli Němci. Jednou z rodin byla rodina </a:t>
            </a:r>
            <a:r>
              <a:rPr lang="cs-CZ" sz="2900" i="1" dirty="0" err="1">
                <a:effectLst/>
              </a:rPr>
              <a:t>Janetzkych</a:t>
            </a:r>
            <a:r>
              <a:rPr lang="cs-CZ" sz="2900" i="1" dirty="0">
                <a:effectLst/>
              </a:rPr>
              <a:t>. On byl Čech, který se dal k Němcům, ona byla říšská Němka. Po válce zakopal uniformu NSDAP. Válku přežil, dokonce šel s dcerou na pochod smrti (</a:t>
            </a:r>
            <a:r>
              <a:rPr lang="cs-CZ" sz="2900" i="1" dirty="0" err="1">
                <a:effectLst/>
              </a:rPr>
              <a:t>tzv.divoký</a:t>
            </a:r>
            <a:r>
              <a:rPr lang="cs-CZ" sz="2900" i="1" dirty="0">
                <a:effectLst/>
              </a:rPr>
              <a:t> odsun- </a:t>
            </a:r>
            <a:r>
              <a:rPr lang="cs-CZ" sz="2900" i="1" dirty="0" err="1">
                <a:effectLst/>
              </a:rPr>
              <a:t>pozn.autorů</a:t>
            </a:r>
            <a:r>
              <a:rPr lang="cs-CZ" sz="2900" i="1" dirty="0">
                <a:effectLst/>
              </a:rPr>
              <a:t>) . Ten přežili, a dokonce se vrátili.“  vzpomíná pamětnice</a:t>
            </a:r>
            <a:endParaRPr lang="cs-CZ" sz="2900" dirty="0">
              <a:effectLst/>
            </a:endParaRPr>
          </a:p>
          <a:p>
            <a:pPr marL="0" indent="0">
              <a:buNone/>
            </a:pPr>
            <a:r>
              <a:rPr lang="cs-CZ" i="1" dirty="0">
                <a:effectLst/>
              </a:rPr>
              <a:t> </a:t>
            </a:r>
            <a:endParaRPr lang="cs-CZ" sz="2600" dirty="0">
              <a:effectLst/>
            </a:endParaRPr>
          </a:p>
          <a:p>
            <a:r>
              <a:rPr lang="cs-CZ" sz="2600" b="1" dirty="0">
                <a:effectLst/>
              </a:rPr>
              <a:t>Tato vzpomínka  a také fakt, že se rodina </a:t>
            </a:r>
            <a:r>
              <a:rPr lang="cs-CZ" sz="2600" b="1" dirty="0" err="1">
                <a:effectLst/>
              </a:rPr>
              <a:t>Janetzkych</a:t>
            </a:r>
            <a:r>
              <a:rPr lang="cs-CZ" sz="2600" b="1" dirty="0">
                <a:effectLst/>
              </a:rPr>
              <a:t> chovala k rodině pamětnice velmi pěkně (dávala jim poukázky na jídlo a oblečení), nás dovedla do Archívu města Ostravy. A co jsem zjistili? Že osvobození mělo i své stinné stránky – postihlo rodiny obyčejných Němců žijících v Ostravě několik desetiletí či století  nebo těch, kteří se k Němcům přidali třeba jen proto, aby uživili, zachránili rodinu. To byl pravděpodobně případ pana </a:t>
            </a:r>
            <a:r>
              <a:rPr lang="cs-CZ" sz="2600" b="1" dirty="0" err="1">
                <a:effectLst/>
              </a:rPr>
              <a:t>Janetzkého</a:t>
            </a:r>
            <a:r>
              <a:rPr lang="cs-CZ" sz="2600" b="1" dirty="0">
                <a:effectLst/>
              </a:rPr>
              <a:t>. </a:t>
            </a:r>
            <a:endParaRPr lang="cs-CZ" sz="2600" dirty="0">
              <a:effectLst/>
            </a:endParaRPr>
          </a:p>
          <a:p>
            <a:r>
              <a:rPr lang="cs-CZ" sz="2600" b="1" dirty="0">
                <a:effectLst/>
              </a:rPr>
              <a:t>Vojtěch (Adalbert) </a:t>
            </a:r>
            <a:r>
              <a:rPr lang="cs-CZ" sz="2600" b="1" dirty="0" err="1">
                <a:effectLst/>
              </a:rPr>
              <a:t>Janetzky</a:t>
            </a:r>
            <a:r>
              <a:rPr lang="cs-CZ" sz="2600" b="1" dirty="0">
                <a:effectLst/>
              </a:rPr>
              <a:t> se narodil r.1900 v Těšíně, vyučil se holičem, za války pracoval jako kancelářský sluha. Stal se členem SA, roku 1942 však bylo  členství ukončeno z důvodu nemoci. </a:t>
            </a:r>
            <a:endParaRPr lang="cs-CZ" sz="2600" dirty="0">
              <a:effectLst/>
            </a:endParaRPr>
          </a:p>
          <a:p>
            <a:r>
              <a:rPr lang="cs-CZ" sz="2600" b="1" dirty="0">
                <a:effectLst/>
              </a:rPr>
              <a:t>Těsně po válce byl spolu se starší dcerou Evou umístěn do internačního tábora v Moravské Ostravě a v červenci 1945, v rámci divokého odsunu, převezen do Německa. Místo nám není známo.</a:t>
            </a:r>
            <a:endParaRPr lang="cs-CZ" sz="2600" dirty="0">
              <a:effectLst/>
            </a:endParaRPr>
          </a:p>
          <a:p>
            <a:r>
              <a:rPr lang="cs-CZ" sz="2600" b="1" dirty="0">
                <a:effectLst/>
              </a:rPr>
              <a:t>Dokument Národního výboru statutárního města </a:t>
            </a:r>
            <a:r>
              <a:rPr lang="cs-CZ" sz="2600" b="1" dirty="0" err="1">
                <a:effectLst/>
              </a:rPr>
              <a:t>Mor.Ostrava</a:t>
            </a:r>
            <a:r>
              <a:rPr lang="cs-CZ" sz="2600" b="1" dirty="0">
                <a:effectLst/>
              </a:rPr>
              <a:t> udává, že v červnu r.1946 bylo zažádáno a o navrácení </a:t>
            </a:r>
            <a:r>
              <a:rPr lang="cs-CZ" sz="2600" b="1" dirty="0" err="1">
                <a:effectLst/>
              </a:rPr>
              <a:t>čs.občanství</a:t>
            </a:r>
            <a:r>
              <a:rPr lang="cs-CZ" sz="2600" b="1" dirty="0">
                <a:effectLst/>
              </a:rPr>
              <a:t> Vojtěchu </a:t>
            </a:r>
            <a:r>
              <a:rPr lang="cs-CZ" sz="2600" b="1" dirty="0" err="1">
                <a:effectLst/>
              </a:rPr>
              <a:t>Janetzkému</a:t>
            </a:r>
            <a:r>
              <a:rPr lang="cs-CZ" sz="2600" b="1" dirty="0">
                <a:effectLst/>
              </a:rPr>
              <a:t>. Žádost však podala jeho sestra. On sám se k dalším dokumentům připojuje podpisem až v dubnu r.1947. Kde do té doby přebýval, se nám nepodařilo zjistit. Následuje několik žádostí, výslechů, šetření, kdy </a:t>
            </a:r>
            <a:r>
              <a:rPr lang="cs-CZ" sz="2600" b="1" dirty="0" err="1">
                <a:effectLst/>
              </a:rPr>
              <a:t>V.Janetzky</a:t>
            </a:r>
            <a:r>
              <a:rPr lang="cs-CZ" sz="2600" b="1" dirty="0">
                <a:effectLst/>
              </a:rPr>
              <a:t> dokazuje své „nezávadné“ chování v době války. </a:t>
            </a:r>
            <a:r>
              <a:rPr lang="cs-CZ" sz="2600" b="1" dirty="0" err="1">
                <a:effectLst/>
              </a:rPr>
              <a:t>Čs.občanství</a:t>
            </a:r>
            <a:r>
              <a:rPr lang="cs-CZ" sz="2600" b="1" dirty="0">
                <a:effectLst/>
              </a:rPr>
              <a:t> mu bylo navráceno poměrně brzy – v červnu 1950.</a:t>
            </a:r>
            <a:endParaRPr lang="cs-CZ" sz="2600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6445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stůl, místnost, dort, žena&#10;&#10;Popis byl vytvořen automaticky">
            <a:extLst>
              <a:ext uri="{FF2B5EF4-FFF2-40B4-BE49-F238E27FC236}">
                <a16:creationId xmlns:a16="http://schemas.microsoft.com/office/drawing/2014/main" id="{1DA687E9-97B3-464F-85E3-1B5D57CF5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/>
        </p:blipFill>
        <p:spPr>
          <a:xfrm>
            <a:off x="1180739" y="745062"/>
            <a:ext cx="988443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621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41647-A63A-49D3-B913-5B9CBED8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Vojtěch (</a:t>
            </a:r>
            <a:r>
              <a:rPr lang="cs-CZ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adalbert</a:t>
            </a:r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)</a:t>
            </a:r>
            <a:b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janetzky</a:t>
            </a:r>
            <a:endParaRPr lang="en-US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AF03D1-5C5D-47D0-AEB5-6B48613DE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16.6.1900 Těšín</a:t>
            </a:r>
          </a:p>
          <a:p>
            <a:r>
              <a:rPr lang="cs-CZ" sz="2800" dirty="0"/>
              <a:t>Manželka, dvě dcery </a:t>
            </a:r>
          </a:p>
          <a:p>
            <a:r>
              <a:rPr lang="cs-CZ" sz="2800" dirty="0"/>
              <a:t>Vyučený holič</a:t>
            </a:r>
          </a:p>
          <a:p>
            <a:r>
              <a:rPr lang="cs-CZ" sz="2800" dirty="0"/>
              <a:t>Za války pracoval jako kancelářský sluha</a:t>
            </a:r>
          </a:p>
          <a:p>
            <a:endParaRPr lang="en-US" dirty="0"/>
          </a:p>
        </p:txBody>
      </p:sp>
      <p:pic>
        <p:nvPicPr>
          <p:cNvPr id="5" name="Zástupný obsah 4" descr="Obsah obrázku interiér, osoba, kočka, fotka&#10;&#10;Popis byl vytvořen automaticky">
            <a:extLst>
              <a:ext uri="{FF2B5EF4-FFF2-40B4-BE49-F238E27FC236}">
                <a16:creationId xmlns:a16="http://schemas.microsoft.com/office/drawing/2014/main" id="{A1D03608-17C4-456A-B851-B226A5203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2"/>
          <a:stretch/>
        </p:blipFill>
        <p:spPr>
          <a:xfrm rot="16200000">
            <a:off x="745132" y="1551069"/>
            <a:ext cx="5247747" cy="343582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525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881E9-0D67-4E6A-8CD3-4E5A585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V.Janetzky</a:t>
            </a:r>
            <a:r>
              <a:rPr lang="cs-CZ" dirty="0"/>
              <a:t> a jeho </a:t>
            </a:r>
            <a:br>
              <a:rPr lang="cs-CZ" dirty="0"/>
            </a:br>
            <a:r>
              <a:rPr lang="cs-CZ" dirty="0"/>
              <a:t>Karta příslušníka NSDAP</a:t>
            </a:r>
          </a:p>
        </p:txBody>
      </p:sp>
      <p:pic>
        <p:nvPicPr>
          <p:cNvPr id="5" name="Zástupný obsah 4" descr="Obsah obrázku text, muž&#10;&#10;Popis byl vytvořen automaticky">
            <a:extLst>
              <a:ext uri="{FF2B5EF4-FFF2-40B4-BE49-F238E27FC236}">
                <a16:creationId xmlns:a16="http://schemas.microsoft.com/office/drawing/2014/main" id="{89D5D34C-A8DF-42D1-8C64-32B12ED08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781301"/>
            <a:ext cx="4323942" cy="31242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1276D8-097E-45ED-A4D5-0F6E21C8E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30" y="2514600"/>
            <a:ext cx="4476980" cy="33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7C145-B177-42FE-BC8A-151997F8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8" y="609600"/>
            <a:ext cx="6223821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Karta </a:t>
            </a:r>
            <a:r>
              <a:rPr lang="cs-CZ" sz="3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V.Janetzkeho</a:t>
            </a:r>
            <a: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ze seznamu SA</a:t>
            </a:r>
            <a:endParaRPr lang="en-US" sz="36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C47C827A-F8FD-4073-8004-DCC18B096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1" y="620720"/>
            <a:ext cx="3420551" cy="560746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003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8171D-433C-4627-BDEF-035948A3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Vlastnoručně psaný životopis </a:t>
            </a:r>
            <a:r>
              <a:rPr lang="cs-CZ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V.janetzkeho</a:t>
            </a:r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, r.1940</a:t>
            </a:r>
            <a:endParaRPr lang="en-US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69419-B83B-4E10-A3EF-91A86B5D3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F6CCC0D-BA05-4A2C-A0B8-03A27EFA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59671"/>
            <a:ext cx="3127846" cy="4258877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6B54DE2-E0FB-4BAE-B3AF-5340BFFC6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80" y="59671"/>
            <a:ext cx="3027680" cy="42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55DB5-A1F9-4E07-A627-E1699B7E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Členské známky SA</a:t>
            </a:r>
            <a:endParaRPr lang="en-US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8E8E754E-CEEC-4BE4-A24E-25FC84BEC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6" r="-2" b="6392"/>
          <a:stretch/>
        </p:blipFill>
        <p:spPr>
          <a:xfrm>
            <a:off x="5118755" y="819471"/>
            <a:ext cx="6916760" cy="390268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39735555-C991-47D0-9452-336949EE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054"/>
          <a:stretch/>
        </p:blipFill>
        <p:spPr>
          <a:xfrm>
            <a:off x="334750" y="207400"/>
            <a:ext cx="4617465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AAE4E-6FA2-43B9-A759-1805FA0B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 fontScale="90000"/>
          </a:bodyPr>
          <a:lstStyle/>
          <a:p>
            <a:br>
              <a:rPr lang="cs-CZ" sz="2800" dirty="0"/>
            </a:b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Záznam o ukončení činnosti v </a:t>
            </a:r>
            <a:r>
              <a:rPr lang="cs-CZ" sz="2800" dirty="0" err="1"/>
              <a:t>Sa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/>
              <a:t>–jako důvod je uvedena nemoc</a:t>
            </a:r>
            <a:br>
              <a:rPr lang="cs-CZ" sz="2800" dirty="0"/>
            </a:b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rok 1942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1C6518-ED8E-45C1-83D8-378E2C5D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2990A06-93AE-4993-9894-755EFA22A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4" y="1280448"/>
            <a:ext cx="6916633" cy="397706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876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21D21-0F34-4D40-B92A-849B2CE5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záznam o umístění </a:t>
            </a:r>
            <a:r>
              <a:rPr lang="cs-CZ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V.janetzkého</a:t>
            </a:r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v internačním táboře ve škole u luxe  </a:t>
            </a:r>
            <a:b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červenec 1945</a:t>
            </a:r>
            <a:endParaRPr lang="en-US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5C3909E-2B3E-4001-83D4-A65145BD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2" y="636640"/>
            <a:ext cx="4207634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631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D82A7942-5631-47FC-9908-0E14371AE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354A40-94A6-4AA5-8C90-5358172D1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" b="13990"/>
          <a:stretch/>
        </p:blipFill>
        <p:spPr>
          <a:xfrm>
            <a:off x="1992294" y="1103321"/>
            <a:ext cx="8231032" cy="4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A8956D-9273-4607-A0B3-167190C9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Záznam o transportu </a:t>
            </a:r>
            <a:b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Evy </a:t>
            </a:r>
            <a:r>
              <a:rPr lang="cs-CZ" sz="3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janetzke</a:t>
            </a:r>
            <a:r>
              <a:rPr lang="cs-CZ" sz="3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(dcery) 3.7.1945</a:t>
            </a:r>
            <a:endParaRPr lang="en-US" sz="36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Zástupný obsah 4" descr="Obsah obrázku text, podepsat&#10;&#10;Popis byl vytvořen automaticky">
            <a:extLst>
              <a:ext uri="{FF2B5EF4-FFF2-40B4-BE49-F238E27FC236}">
                <a16:creationId xmlns:a16="http://schemas.microsoft.com/office/drawing/2014/main" id="{D3360AF0-F785-40B1-AE40-92A6D5EDF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24" y="636640"/>
            <a:ext cx="3997950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4F7A4C-92DC-4F8E-B449-2439669F9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74" y="4806777"/>
            <a:ext cx="6683864" cy="9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C24AA-6625-4A16-8B5F-58BA518F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09600"/>
            <a:ext cx="4951411" cy="1905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Žádost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sestry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 </a:t>
            </a: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V.Janetzkého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o </a:t>
            </a: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navrácení</a:t>
            </a:r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čs.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občanství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pro </a:t>
            </a:r>
            <a:r>
              <a:rPr lang="en-US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bratra</a:t>
            </a:r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(červen 1946)</a:t>
            </a:r>
            <a:endParaRPr lang="en-US" sz="2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719170-A8A5-49D2-9E6F-3A361420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9" y="0"/>
            <a:ext cx="575209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4865BA-016B-4484-AC52-5356C468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609600"/>
            <a:ext cx="2764359" cy="336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33C4C21D-EF5C-4D9A-B8CF-7EF0722B9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392" y="768485"/>
            <a:ext cx="1718440" cy="30550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B00E629-E117-44C1-8828-1FF3C4704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7" y="609599"/>
            <a:ext cx="2203582" cy="23735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D9E7B47-347C-41D5-B753-02FDFB08D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4135378"/>
            <a:ext cx="2764359" cy="20825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362FFC-9160-409E-9C8F-1E9349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8" y="3143998"/>
            <a:ext cx="2203582" cy="3073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F14C44D-D1BA-405D-8C88-7F945A076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489" y="3299381"/>
            <a:ext cx="1551190" cy="2757672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1B679D7-2E05-4B45-96D7-F8396E2A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666999"/>
            <a:ext cx="4951412" cy="3615111"/>
          </a:xfrm>
        </p:spPr>
        <p:txBody>
          <a:bodyPr>
            <a:normAutofit/>
          </a:bodyPr>
          <a:lstStyle/>
          <a:p>
            <a:r>
              <a:rPr lang="cs-CZ" sz="2800" dirty="0"/>
              <a:t>Vpravo dole pak další žádost podepsaná samotným </a:t>
            </a:r>
            <a:r>
              <a:rPr lang="cs-CZ" sz="2800" dirty="0" err="1"/>
              <a:t>V.janetzkým</a:t>
            </a:r>
            <a:r>
              <a:rPr lang="cs-CZ" sz="2800" dirty="0"/>
              <a:t> (duben 1947)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84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6CAB5-AC3B-42F7-8134-91038B01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040" y="1605281"/>
            <a:ext cx="5752199" cy="11074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Výpověď z roku 1948, ve které </a:t>
            </a:r>
            <a:r>
              <a:rPr lang="cs-CZ" sz="2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V.janetzky</a:t>
            </a:r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vysvětluje své chování za války  </a:t>
            </a:r>
            <a:b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 </a:t>
            </a:r>
            <a:b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vyšetřovací spis z roku 1950</a:t>
            </a:r>
            <a:endParaRPr lang="en-US" sz="2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73F250-F618-4B5B-AD32-D861AACE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36" y="882546"/>
            <a:ext cx="4001315" cy="52134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DCF12E-C64A-4B77-A4CA-ADD6C1B6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850" y="3256771"/>
            <a:ext cx="4078577" cy="28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2080D-DE8D-4246-B64A-DE8A33E2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cs-CZ" dirty="0"/>
              <a:t>Rozhodnutí o </a:t>
            </a:r>
            <a:r>
              <a:rPr lang="cs-CZ"/>
              <a:t>vrácení  </a:t>
            </a:r>
            <a:r>
              <a:rPr lang="cs-CZ" dirty="0"/>
              <a:t>ČS. občanství, červen 1950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C47377E1-6835-40B9-B0BF-B2821DB0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94DBFAB6-DD70-43D2-9A4A-397F1A99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132" y="1793051"/>
            <a:ext cx="5247747" cy="295185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618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8C143-E830-4053-B589-6097A140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cs-CZ" sz="3400"/>
              <a:t>Poděkování:</a:t>
            </a:r>
            <a:br>
              <a:rPr lang="cs-CZ" sz="3400"/>
            </a:br>
            <a:endParaRPr lang="cs-CZ" sz="3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94CD2-9338-4589-BA86-CD7C12E5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slečně Kristýně </a:t>
            </a:r>
            <a:r>
              <a:rPr lang="cs-CZ" dirty="0" err="1">
                <a:solidFill>
                  <a:schemeClr val="tx1"/>
                </a:solidFill>
              </a:rPr>
              <a:t>Koblasové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Jaroslavě  Novotné a Jozefu Šerkovi z Archívu města Ostravy</a:t>
            </a:r>
          </a:p>
          <a:p>
            <a:r>
              <a:rPr lang="cs-CZ" dirty="0">
                <a:solidFill>
                  <a:schemeClr val="tx1"/>
                </a:solidFill>
              </a:rPr>
              <a:t>paní Haně Kremerové, kronikářce Městského obvodu Poruba</a:t>
            </a:r>
          </a:p>
          <a:p>
            <a:r>
              <a:rPr lang="cs-CZ" dirty="0">
                <a:solidFill>
                  <a:schemeClr val="tx1"/>
                </a:solidFill>
              </a:rPr>
              <a:t>vedení školy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A558B-672E-421E-A1DC-9CD3BF8B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cs-CZ" dirty="0"/>
              <a:t>Zdroje: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C084BEA-C1CF-438D-9E6C-2551727FE5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917739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78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71E00-ED58-4CC6-9147-8A8CDBD4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2F4D44-88D4-4F5F-8FEC-540188DC9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r>
              <a:rPr lang="cs-CZ" sz="2800" dirty="0"/>
              <a:t>Vedoucí skupiny:  Radka Oravová</a:t>
            </a:r>
          </a:p>
          <a:p>
            <a:r>
              <a:rPr lang="cs-CZ" sz="2800" dirty="0"/>
              <a:t>ZŠ Dětská 2020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204DC43E-5361-4722-AF0E-4C16E298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9" y="791230"/>
            <a:ext cx="3976788" cy="495549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07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6BE4C-FCBA-46AD-98EA-2B3E4F17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81" y="-104503"/>
            <a:ext cx="9796553" cy="1297577"/>
          </a:xfrm>
        </p:spPr>
        <p:txBody>
          <a:bodyPr/>
          <a:lstStyle/>
          <a:p>
            <a:r>
              <a:rPr lang="cs-CZ" dirty="0"/>
              <a:t>Jarmila </a:t>
            </a:r>
            <a:r>
              <a:rPr lang="cs-CZ" dirty="0" err="1"/>
              <a:t>Potomáková</a:t>
            </a:r>
            <a:r>
              <a:rPr lang="cs-CZ" dirty="0"/>
              <a:t>, rozená </a:t>
            </a:r>
            <a:r>
              <a:rPr lang="cs-CZ" dirty="0" err="1"/>
              <a:t>Olbrichová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23C70-1FDF-4573-9EB0-A7BD281BC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447800"/>
            <a:ext cx="10515600" cy="5138738"/>
          </a:xfrm>
        </p:spPr>
        <p:txBody>
          <a:bodyPr>
            <a:normAutofit fontScale="92500" lnSpcReduction="20000"/>
          </a:bodyPr>
          <a:lstStyle/>
          <a:p>
            <a:r>
              <a:rPr lang="cs-CZ" sz="3000" dirty="0"/>
              <a:t>* 20.9.1933</a:t>
            </a:r>
          </a:p>
          <a:p>
            <a:r>
              <a:rPr lang="cs-CZ" sz="2800" i="1" u="sng" dirty="0"/>
              <a:t>bydliště za války</a:t>
            </a:r>
            <a:r>
              <a:rPr lang="cs-CZ" sz="2800" dirty="0"/>
              <a:t>: Mariánskohorská 45, Ostrava-Mariánské Hory</a:t>
            </a:r>
          </a:p>
          <a:p>
            <a:r>
              <a:rPr lang="cs-CZ" sz="2800" i="1" u="sng" dirty="0"/>
              <a:t>rodiče</a:t>
            </a:r>
            <a:r>
              <a:rPr lang="cs-CZ" sz="2800" dirty="0"/>
              <a:t>: matka - v domácnosti</a:t>
            </a:r>
          </a:p>
          <a:p>
            <a:pPr marL="914400" lvl="2" indent="0">
              <a:buNone/>
            </a:pPr>
            <a:r>
              <a:rPr lang="cs-CZ" dirty="0"/>
              <a:t>          </a:t>
            </a:r>
            <a:r>
              <a:rPr lang="cs-CZ" sz="2800" dirty="0"/>
              <a:t>otec – živnostník, pánský krejčí</a:t>
            </a:r>
          </a:p>
          <a:p>
            <a:pPr marL="914400" lvl="2" indent="0">
              <a:buNone/>
            </a:pPr>
            <a:r>
              <a:rPr lang="cs-CZ" sz="2800" dirty="0"/>
              <a:t>      sourozenec - bratr Karel</a:t>
            </a:r>
          </a:p>
          <a:p>
            <a:pPr marL="914400" lvl="2" indent="0">
              <a:buNone/>
            </a:pPr>
            <a:endParaRPr lang="cs-CZ" sz="2800" dirty="0"/>
          </a:p>
          <a:p>
            <a:pPr lvl="2"/>
            <a:r>
              <a:rPr lang="cs-CZ" sz="2800" i="1" u="sng" dirty="0"/>
              <a:t>povolání</a:t>
            </a:r>
            <a:r>
              <a:rPr lang="cs-CZ" sz="2800" dirty="0"/>
              <a:t> : krejčová a úřednice</a:t>
            </a:r>
          </a:p>
          <a:p>
            <a:pPr lvl="2"/>
            <a:r>
              <a:rPr lang="cs-CZ" sz="2800" i="1" u="sng" dirty="0"/>
              <a:t>sňatek </a:t>
            </a:r>
            <a:r>
              <a:rPr lang="cs-CZ" sz="2800" dirty="0"/>
              <a:t> :1953</a:t>
            </a:r>
          </a:p>
          <a:p>
            <a:pPr lvl="2"/>
            <a:r>
              <a:rPr lang="cs-CZ" sz="2800" i="1" u="sng" dirty="0"/>
              <a:t>rodina</a:t>
            </a:r>
            <a:r>
              <a:rPr lang="cs-CZ" sz="2800" dirty="0"/>
              <a:t>: manžel Josef, děti Pavla a Vladimír</a:t>
            </a:r>
          </a:p>
          <a:p>
            <a:pPr lvl="2"/>
            <a:r>
              <a:rPr lang="cs-CZ" sz="2800" dirty="0"/>
              <a:t>od r. 1955 obyvatelka Poruby</a:t>
            </a:r>
          </a:p>
          <a:p>
            <a:pPr lvl="2"/>
            <a:endParaRPr lang="cs-CZ" sz="2800" dirty="0"/>
          </a:p>
          <a:p>
            <a:pPr lvl="2"/>
            <a:endParaRPr lang="cs-CZ" sz="2800" dirty="0"/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33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7C809178-18EC-4F14-82C0-293EC9D14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70A8C-7DD9-4A1F-ACB2-8A02F374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Z arch</a:t>
            </a:r>
            <a:r>
              <a:rPr lang="cs-CZ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í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vu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pamětnice</a:t>
            </a: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Zástupný obsah 4" descr="Obsah obrázku budova, fotka, lidé, vpředu&#10;&#10;Popis byl vytvořen automaticky">
            <a:extLst>
              <a:ext uri="{FF2B5EF4-FFF2-40B4-BE49-F238E27FC236}">
                <a16:creationId xmlns:a16="http://schemas.microsoft.com/office/drawing/2014/main" id="{76DE4E06-BAE6-4374-BB45-92B0A2FB6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r="2" b="15578"/>
          <a:stretch/>
        </p:blipFill>
        <p:spPr>
          <a:xfrm>
            <a:off x="20" y="10"/>
            <a:ext cx="4059916" cy="4273816"/>
          </a:xfrm>
          <a:prstGeom prst="rect">
            <a:avLst/>
          </a:prstGeom>
        </p:spPr>
      </p:pic>
      <p:pic>
        <p:nvPicPr>
          <p:cNvPr id="9" name="Obrázek 8" descr="Obsah obrázku budova, exteriér, osoba, staré&#10;&#10;Popis byl vytvořen automaticky">
            <a:extLst>
              <a:ext uri="{FF2B5EF4-FFF2-40B4-BE49-F238E27FC236}">
                <a16:creationId xmlns:a16="http://schemas.microsoft.com/office/drawing/2014/main" id="{D18086DA-4E2A-452B-B29B-71B71F6B8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9942"/>
          <a:stretch/>
        </p:blipFill>
        <p:spPr>
          <a:xfrm>
            <a:off x="4059936" y="10"/>
            <a:ext cx="4072128" cy="4273816"/>
          </a:xfrm>
          <a:prstGeom prst="rect">
            <a:avLst/>
          </a:prstGeom>
        </p:spPr>
      </p:pic>
      <p:pic>
        <p:nvPicPr>
          <p:cNvPr id="7" name="Obrázek 6" descr="Obsah obrázku osoba, fotka, pózování, stojící&#10;&#10;Popis byl vytvořen automaticky">
            <a:extLst>
              <a:ext uri="{FF2B5EF4-FFF2-40B4-BE49-F238E27FC236}">
                <a16:creationId xmlns:a16="http://schemas.microsoft.com/office/drawing/2014/main" id="{F393DE88-E5A8-4DF2-8A7F-093400C55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735"/>
          <a:stretch/>
        </p:blipFill>
        <p:spPr>
          <a:xfrm>
            <a:off x="8132064" y="10"/>
            <a:ext cx="4059936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C63E4-3914-4EF5-8F4F-0AF09A9C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>
            <a:normAutofit/>
          </a:bodyPr>
          <a:lstStyle/>
          <a:p>
            <a:r>
              <a:rPr lang="cs-CZ" sz="4400" dirty="0"/>
              <a:t>Vzpomínky na 2.světovou válku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5DE2E-0CF3-4669-BB2F-0E568B313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78" y="2597332"/>
            <a:ext cx="9905998" cy="312420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9200" dirty="0"/>
              <a:t>paní </a:t>
            </a:r>
            <a:r>
              <a:rPr lang="cs-CZ" sz="9200" dirty="0" err="1"/>
              <a:t>Potomákové</a:t>
            </a:r>
            <a:r>
              <a:rPr lang="cs-CZ" sz="9200" dirty="0"/>
              <a:t> bylo 6 let, když válka začala</a:t>
            </a:r>
          </a:p>
          <a:p>
            <a:pPr algn="just"/>
            <a:r>
              <a:rPr lang="cs-CZ" sz="9200" dirty="0"/>
              <a:t>v domě na Mariánskohorské 45 bydlela společně s německými rodinami – vzpomíná na rodinu </a:t>
            </a:r>
            <a:r>
              <a:rPr lang="cs-CZ" sz="9200" dirty="0" err="1"/>
              <a:t>Hudkovu</a:t>
            </a:r>
            <a:r>
              <a:rPr lang="cs-CZ" sz="9200" dirty="0"/>
              <a:t>, jejíž syn byl příslušník SS a chtěl rodiče paní </a:t>
            </a:r>
            <a:r>
              <a:rPr lang="cs-CZ" sz="9200" dirty="0" err="1"/>
              <a:t>Potomákové</a:t>
            </a:r>
            <a:r>
              <a:rPr lang="cs-CZ" sz="9200" dirty="0"/>
              <a:t> udat za poslouchání rozhlasu</a:t>
            </a:r>
          </a:p>
          <a:p>
            <a:pPr algn="just"/>
            <a:r>
              <a:rPr lang="cs-CZ" sz="9200" dirty="0"/>
              <a:t> německá rodina </a:t>
            </a:r>
            <a:r>
              <a:rPr lang="cs-CZ" sz="9200" dirty="0" err="1"/>
              <a:t>Janetzkých</a:t>
            </a:r>
            <a:r>
              <a:rPr lang="cs-CZ" sz="9200" dirty="0"/>
              <a:t> jim dávala poukázky na jídlo a šatenky</a:t>
            </a:r>
          </a:p>
          <a:p>
            <a:pPr algn="just"/>
            <a:r>
              <a:rPr lang="cs-CZ" sz="9200" dirty="0"/>
              <a:t>strýc Hajda bojoval u Turína, získal vyznamenání</a:t>
            </a:r>
          </a:p>
          <a:p>
            <a:pPr algn="just"/>
            <a:r>
              <a:rPr lang="cs-CZ" sz="9200" dirty="0"/>
              <a:t>otec  paní </a:t>
            </a:r>
            <a:r>
              <a:rPr lang="cs-CZ" sz="9200" dirty="0" err="1"/>
              <a:t>Potomákové</a:t>
            </a:r>
            <a:r>
              <a:rPr lang="cs-CZ" sz="9200" dirty="0"/>
              <a:t> měl důležitou funkci – při leteckém poplachu kontroloval okolní ulice, jestli jsou všichni schovaní v krytu</a:t>
            </a:r>
          </a:p>
          <a:p>
            <a:pPr algn="just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6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10" y="2275426"/>
            <a:ext cx="5057776" cy="32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14450" y="250115"/>
            <a:ext cx="853440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300" dirty="0"/>
              <a:t>-bombardování Ostravy v srpnu 1944  - letecký souboj ve vzduchu, zřetelně viditelné bomby, lidské tělo, padající z jednoho z letadel</a:t>
            </a:r>
          </a:p>
        </p:txBody>
      </p:sp>
      <p:sp>
        <p:nvSpPr>
          <p:cNvPr id="4" name="Obdélník 3"/>
          <p:cNvSpPr/>
          <p:nvPr/>
        </p:nvSpPr>
        <p:spPr>
          <a:xfrm>
            <a:off x="1314450" y="1457485"/>
            <a:ext cx="7486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-bombardování továrny </a:t>
            </a:r>
            <a:r>
              <a:rPr lang="cs-CZ" sz="2400" dirty="0" err="1"/>
              <a:t>Rütgers</a:t>
            </a:r>
            <a:r>
              <a:rPr lang="cs-CZ" sz="2400" dirty="0"/>
              <a:t> (pozdější Urxovy závody), na kterou dopadlo 23 amerických bomb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71260" y="2262395"/>
            <a:ext cx="4976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-</a:t>
            </a:r>
          </a:p>
          <a:p>
            <a:pPr algn="just"/>
            <a:r>
              <a:rPr lang="cs-CZ" sz="2400" dirty="0"/>
              <a:t>- vybombardovaný dům, z jehož trosek vyprošťovali živé pomocí psů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3757749"/>
            <a:ext cx="348615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3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A8E40-C7A7-4D05-BCC7-167F8F36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72" y="-139337"/>
            <a:ext cx="10732136" cy="1756954"/>
          </a:xfrm>
        </p:spPr>
        <p:txBody>
          <a:bodyPr/>
          <a:lstStyle/>
          <a:p>
            <a:r>
              <a:rPr lang="cs-CZ" dirty="0"/>
              <a:t>Drobné vzpomínky na osvobozování Ostravy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39F87-1B65-41A9-8414-F0248BE0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533" y="1961604"/>
            <a:ext cx="9905998" cy="3124201"/>
          </a:xfrm>
        </p:spPr>
        <p:txBody>
          <a:bodyPr>
            <a:noAutofit/>
          </a:bodyPr>
          <a:lstStyle/>
          <a:p>
            <a:pPr algn="just"/>
            <a:r>
              <a:rPr lang="cs-CZ" sz="2400" dirty="0"/>
              <a:t>při osvobozování bylo pamětnici 12 let</a:t>
            </a:r>
          </a:p>
          <a:p>
            <a:pPr algn="just"/>
            <a:r>
              <a:rPr lang="cs-CZ" sz="2400" dirty="0"/>
              <a:t>o osvobozování  Ostravy se paní </a:t>
            </a:r>
            <a:r>
              <a:rPr lang="cs-CZ" sz="2400" dirty="0" err="1"/>
              <a:t>Potomáková</a:t>
            </a:r>
            <a:r>
              <a:rPr lang="cs-CZ" sz="2400" dirty="0"/>
              <a:t>  dozvěděla z rozhlasu</a:t>
            </a:r>
          </a:p>
          <a:p>
            <a:pPr algn="just"/>
            <a:r>
              <a:rPr lang="cs-CZ" sz="2400" dirty="0"/>
              <a:t>v ulicích sledovala spolu s ostatními dětmi přesouvající se vojáky, např. s polní kuchyní</a:t>
            </a:r>
          </a:p>
          <a:p>
            <a:pPr algn="just"/>
            <a:r>
              <a:rPr lang="cs-CZ" sz="2400" dirty="0"/>
              <a:t>nebyla svědkem žádného násilí ze strany německých nebo sovětských vojáků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74" y="4336129"/>
            <a:ext cx="4483326" cy="25218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58972" y="6457890"/>
            <a:ext cx="6986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Na Nádražní – Ostrava 1945 (Sovětský střední tank T-34)</a:t>
            </a:r>
          </a:p>
        </p:txBody>
      </p:sp>
    </p:spTree>
    <p:extLst>
      <p:ext uri="{BB962C8B-B14F-4D97-AF65-F5344CB8AC3E}">
        <p14:creationId xmlns:p14="http://schemas.microsoft.com/office/powerpoint/2010/main" val="31775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05098" y="1526178"/>
            <a:ext cx="9906000" cy="312420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11200" dirty="0"/>
              <a:t>jako dítě vnímala rozdíl mezi řadovými sovětskými vojáky a důstojníky: první skupina odnášela z bytů cennosti(např. nástěnné hodiny, kola), druhá skupina byla evidentně kultivovanější</a:t>
            </a:r>
          </a:p>
          <a:p>
            <a:pPr algn="just"/>
            <a:r>
              <a:rPr lang="cs-CZ" sz="11200" dirty="0"/>
              <a:t>sovětští důstojníci dokonce nabídli otci paní </a:t>
            </a:r>
            <a:r>
              <a:rPr lang="cs-CZ" sz="11200" dirty="0" err="1"/>
              <a:t>Potomákové</a:t>
            </a:r>
            <a:r>
              <a:rPr lang="cs-CZ" sz="11200" dirty="0"/>
              <a:t> práci krejčího v Moskvě, on odmítl</a:t>
            </a:r>
          </a:p>
          <a:p>
            <a:pPr algn="just"/>
            <a:r>
              <a:rPr lang="cs-CZ" sz="11200" dirty="0"/>
              <a:t>U Nové radnice se každý den tančilo a slavilo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4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1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E3054-89C3-4513-A16B-13DFE7B6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cs-CZ" sz="4400"/>
              <a:t>Která vzpomínka nás nejvíce zaujala?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E992F-AD00-4C1C-89C5-8C91456B8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cs-CZ"/>
              <a:t>rodina žila v prvním patře, do jejich bytu s jedním pokojem a kuchyní dopadl granát a kompletně jej zničil</a:t>
            </a:r>
          </a:p>
          <a:p>
            <a:r>
              <a:rPr lang="cs-CZ"/>
              <a:t>rodina byla tou dobou v krytu</a:t>
            </a:r>
          </a:p>
          <a:p>
            <a:r>
              <a:rPr lang="cs-CZ"/>
              <a:t>z celého vybavení bytu zbyl jen kříž zavěšený na stěně</a:t>
            </a:r>
          </a:p>
          <a:p>
            <a:r>
              <a:rPr lang="cs-CZ"/>
              <a:t>maminka paní </a:t>
            </a:r>
            <a:r>
              <a:rPr lang="cs-CZ" err="1"/>
              <a:t>Potomákové</a:t>
            </a:r>
            <a:r>
              <a:rPr lang="cs-CZ"/>
              <a:t> čekala tou dobou další dítě, museli se přestěhovat do jiné časti domu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5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Sí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í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í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960</Words>
  <Application>Microsoft Office PowerPoint</Application>
  <PresentationFormat>Širokoúhlá obrazovka</PresentationFormat>
  <Paragraphs>80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Century Gothic</vt:lpstr>
      <vt:lpstr>Síť</vt:lpstr>
      <vt:lpstr>Jarmila Potomáková</vt:lpstr>
      <vt:lpstr>Prezentace aplikace PowerPoint</vt:lpstr>
      <vt:lpstr>Jarmila Potomáková, rozená Olbrichová</vt:lpstr>
      <vt:lpstr>Z archívu pamětnice</vt:lpstr>
      <vt:lpstr>Vzpomínky na 2.světovou válku </vt:lpstr>
      <vt:lpstr>Prezentace aplikace PowerPoint</vt:lpstr>
      <vt:lpstr>Drobné vzpomínky na osvobozování Ostravy</vt:lpstr>
      <vt:lpstr>Prezentace aplikace PowerPoint</vt:lpstr>
      <vt:lpstr>Která vzpomínka nás nejvíce zaujala?</vt:lpstr>
      <vt:lpstr>Odvrácená strana osvobození</vt:lpstr>
      <vt:lpstr>Prezentace aplikace PowerPoint</vt:lpstr>
      <vt:lpstr>Prezentace aplikace PowerPoint</vt:lpstr>
      <vt:lpstr>Vojtěch (adalbert ) janetzky</vt:lpstr>
      <vt:lpstr>V.Janetzky a jeho  Karta příslušníka NSDAP</vt:lpstr>
      <vt:lpstr>Karta V.Janetzkeho ze seznamu SA</vt:lpstr>
      <vt:lpstr>Vlastnoručně psaný životopis V.janetzkeho, r.1940</vt:lpstr>
      <vt:lpstr>Členské známky SA</vt:lpstr>
      <vt:lpstr>   Záznam o ukončení činnosti v Sa  –jako důvod je uvedena nemoc   rok 1942</vt:lpstr>
      <vt:lpstr>záznam o umístění V.janetzkého v internačním táboře ve škole u luxe    červenec 1945</vt:lpstr>
      <vt:lpstr>Záznam o transportu  Evy janetzke (dcery) 3.7.1945</vt:lpstr>
      <vt:lpstr>Žádost sestry  V.Janetzkého o navrácení čs. občanství pro bratra (červen 1946)</vt:lpstr>
      <vt:lpstr>Výpověď z roku 1948, ve které V.janetzky vysvětluje své chování za války   a  vyšetřovací spis z roku 1950</vt:lpstr>
      <vt:lpstr>Rozhodnutí o vrácení  ČS. občanství, červen 1950</vt:lpstr>
      <vt:lpstr>Poděkování: </vt:lpstr>
      <vt:lpstr>Zdroje: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Jarmila Potomáková</dc:title>
  <dc:creator>Radka Oravová</dc:creator>
  <cp:lastModifiedBy>Radka Oravová</cp:lastModifiedBy>
  <cp:revision>12</cp:revision>
  <dcterms:created xsi:type="dcterms:W3CDTF">2020-02-28T16:35:11Z</dcterms:created>
  <dcterms:modified xsi:type="dcterms:W3CDTF">2020-08-27T14:57:08Z</dcterms:modified>
</cp:coreProperties>
</file>